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Sora Semi Bold"/>
      <p:regular r:id="rId15"/>
    </p:embeddedFont>
    <p:embeddedFont>
      <p:font typeface="Sora Semi Bold"/>
      <p:regular r:id="rId16"/>
    </p:embeddedFont>
    <p:embeddedFont>
      <p:font typeface="Sora Light"/>
      <p:regular r:id="rId17"/>
    </p:embeddedFont>
    <p:embeddedFont>
      <p:font typeface="Sora Light"/>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slideLayout" Target="../slideLayouts/slideLayout3.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3066217"/>
            <a:ext cx="7627382" cy="1425416"/>
          </a:xfrm>
          <a:prstGeom prst="rect">
            <a:avLst/>
          </a:prstGeom>
          <a:noFill/>
          <a:ln/>
        </p:spPr>
        <p:txBody>
          <a:bodyPr wrap="square" lIns="0" tIns="0" rIns="0" bIns="0" rtlCol="0" anchor="t"/>
          <a:lstStyle/>
          <a:p>
            <a:pPr algn="l" indent="0" marL="0">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EXCEL MACRO MIGRATION FACTORY</a:t>
            </a:r>
            <a:endParaRPr lang="en-US" sz="4450" dirty="0"/>
          </a:p>
        </p:txBody>
      </p:sp>
      <p:sp>
        <p:nvSpPr>
          <p:cNvPr id="4" name="Text 1"/>
          <p:cNvSpPr/>
          <p:nvPr/>
        </p:nvSpPr>
        <p:spPr>
          <a:xfrm>
            <a:off x="6244709" y="4816554"/>
            <a:ext cx="7627382"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Transforming Legacy Systems for Modern Infrastructure</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72453" y="449699"/>
            <a:ext cx="8441531" cy="537924"/>
          </a:xfrm>
          <a:prstGeom prst="rect">
            <a:avLst/>
          </a:prstGeom>
          <a:noFill/>
          <a:ln/>
        </p:spPr>
        <p:txBody>
          <a:bodyPr wrap="none" lIns="0" tIns="0" rIns="0" bIns="0" rtlCol="0" anchor="t"/>
          <a:lstStyle/>
          <a:p>
            <a:pPr algn="l" indent="0" marL="0">
              <a:lnSpc>
                <a:spcPts val="4200"/>
              </a:lnSpc>
              <a:buNone/>
            </a:pPr>
            <a:r>
              <a:rPr lang="en-US" sz="3350" dirty="0">
                <a:solidFill>
                  <a:srgbClr val="1F1E1E"/>
                </a:solidFill>
                <a:latin typeface="Sora Semi Bold" pitchFamily="34" charset="0"/>
                <a:ea typeface="Sora Semi Bold" pitchFamily="34" charset="-122"/>
                <a:cs typeface="Sora Semi Bold" pitchFamily="34" charset="-120"/>
              </a:rPr>
              <a:t>THE CHALLENGE: Legacy Excel Macros</a:t>
            </a:r>
            <a:endParaRPr lang="en-US" sz="3350" dirty="0"/>
          </a:p>
        </p:txBody>
      </p:sp>
      <p:sp>
        <p:nvSpPr>
          <p:cNvPr id="3" name="Text 1"/>
          <p:cNvSpPr/>
          <p:nvPr/>
        </p:nvSpPr>
        <p:spPr>
          <a:xfrm>
            <a:off x="572453" y="1314688"/>
            <a:ext cx="13485495" cy="523399"/>
          </a:xfrm>
          <a:prstGeom prst="rect">
            <a:avLst/>
          </a:prstGeom>
          <a:noFill/>
          <a:ln/>
        </p:spPr>
        <p:txBody>
          <a:bodyPr wrap="square" lIns="0" tIns="0" rIns="0" bIns="0" rtlCol="0" anchor="t"/>
          <a:lstStyle/>
          <a:p>
            <a:pPr algn="l" indent="0" marL="0">
              <a:lnSpc>
                <a:spcPts val="2050"/>
              </a:lnSpc>
              <a:buNone/>
            </a:pPr>
            <a:r>
              <a:rPr lang="en-US" sz="1250" dirty="0">
                <a:solidFill>
                  <a:srgbClr val="3B3535"/>
                </a:solidFill>
                <a:latin typeface="Sora Light" pitchFamily="34" charset="0"/>
                <a:ea typeface="Sora Light" pitchFamily="34" charset="-122"/>
                <a:cs typeface="Sora Light" pitchFamily="34" charset="-120"/>
              </a:rPr>
              <a:t>Legacy Excel macros often present a formidable challenge, hindering digital transformation and introducing significant operational risks. These systems, while once efficient, now frequently lead to critical issues that impact business continuity and growth.</a:t>
            </a:r>
            <a:endParaRPr lang="en-US" sz="1250" dirty="0"/>
          </a:p>
        </p:txBody>
      </p:sp>
      <p:pic>
        <p:nvPicPr>
          <p:cNvPr id="4" name="Image 0" descr="preencoded.png">    </p:cNvPr>
          <p:cNvPicPr>
            <a:picLocks noChangeAspect="1"/>
          </p:cNvPicPr>
          <p:nvPr/>
        </p:nvPicPr>
        <p:blipFill>
          <a:blip r:embed="rId1"/>
          <a:stretch>
            <a:fillRect/>
          </a:stretch>
        </p:blipFill>
        <p:spPr>
          <a:xfrm>
            <a:off x="1824395" y="2022038"/>
            <a:ext cx="10981492" cy="5877163"/>
          </a:xfrm>
          <a:prstGeom prst="rect">
            <a:avLst/>
          </a:prstGeom>
        </p:spPr>
      </p:pic>
      <p:sp>
        <p:nvSpPr>
          <p:cNvPr id="5" name="Text 2"/>
          <p:cNvSpPr/>
          <p:nvPr/>
        </p:nvSpPr>
        <p:spPr>
          <a:xfrm>
            <a:off x="6897096" y="2567980"/>
            <a:ext cx="3193700" cy="399291"/>
          </a:xfrm>
          <a:prstGeom prst="rect">
            <a:avLst/>
          </a:prstGeom>
          <a:noFill/>
          <a:ln/>
        </p:spPr>
        <p:txBody>
          <a:bodyPr wrap="none" lIns="0" tIns="0" rIns="0" bIns="0" rtlCol="0" anchor="t"/>
          <a:lstStyle/>
          <a:p>
            <a:pPr algn="l" indent="0" marL="0">
              <a:lnSpc>
                <a:spcPts val="1750"/>
              </a:lnSpc>
              <a:buNone/>
            </a:pPr>
            <a:r>
              <a:rPr lang="en-US" sz="1400" dirty="0">
                <a:solidFill>
                  <a:srgbClr val="3B3535"/>
                </a:solidFill>
                <a:latin typeface="Sora Semi Bold" pitchFamily="34" charset="0"/>
                <a:ea typeface="Sora Semi Bold" pitchFamily="34" charset="-122"/>
                <a:cs typeface="Sora Semi Bold" pitchFamily="34" charset="-120"/>
              </a:rPr>
              <a:t>Visible Problems</a:t>
            </a:r>
            <a:endParaRPr lang="en-US" sz="1400" dirty="0"/>
          </a:p>
        </p:txBody>
      </p:sp>
      <p:pic>
        <p:nvPicPr>
          <p:cNvPr id="6" name="Image 1" descr="preencoded.png">    </p:cNvPr>
          <p:cNvPicPr>
            <a:picLocks noChangeAspect="1"/>
          </p:cNvPicPr>
          <p:nvPr/>
        </p:nvPicPr>
        <p:blipFill>
          <a:blip r:embed="rId2"/>
          <a:stretch>
            <a:fillRect/>
          </a:stretch>
        </p:blipFill>
        <p:spPr>
          <a:xfrm>
            <a:off x="6189117" y="2639621"/>
            <a:ext cx="269706" cy="269706"/>
          </a:xfrm>
          <a:prstGeom prst="rect">
            <a:avLst/>
          </a:prstGeom>
        </p:spPr>
      </p:pic>
      <p:sp>
        <p:nvSpPr>
          <p:cNvPr id="7" name="Text 3"/>
          <p:cNvSpPr/>
          <p:nvPr/>
        </p:nvSpPr>
        <p:spPr>
          <a:xfrm>
            <a:off x="6897096" y="3646805"/>
            <a:ext cx="4288539" cy="399291"/>
          </a:xfrm>
          <a:prstGeom prst="rect">
            <a:avLst/>
          </a:prstGeom>
          <a:noFill/>
          <a:ln/>
        </p:spPr>
        <p:txBody>
          <a:bodyPr wrap="none" lIns="0" tIns="0" rIns="0" bIns="0" rtlCol="0" anchor="t"/>
          <a:lstStyle/>
          <a:p>
            <a:pPr algn="l" indent="0" marL="0">
              <a:lnSpc>
                <a:spcPts val="1750"/>
              </a:lnSpc>
              <a:buNone/>
            </a:pPr>
            <a:r>
              <a:rPr lang="en-US" sz="1400" dirty="0">
                <a:solidFill>
                  <a:srgbClr val="3B3535"/>
                </a:solidFill>
                <a:latin typeface="Sora Semi Bold" pitchFamily="34" charset="0"/>
                <a:ea typeface="Sora Semi Bold" pitchFamily="34" charset="-122"/>
                <a:cs typeface="Sora Semi Bold" pitchFamily="34" charset="-120"/>
              </a:rPr>
              <a:t>Data Errors &amp; Performance</a:t>
            </a:r>
            <a:endParaRPr lang="en-US" sz="1400" dirty="0"/>
          </a:p>
        </p:txBody>
      </p:sp>
      <p:pic>
        <p:nvPicPr>
          <p:cNvPr id="8" name="Image 2" descr="preencoded.png">    </p:cNvPr>
          <p:cNvPicPr>
            <a:picLocks noChangeAspect="1"/>
          </p:cNvPicPr>
          <p:nvPr/>
        </p:nvPicPr>
        <p:blipFill>
          <a:blip r:embed="rId3"/>
          <a:stretch>
            <a:fillRect/>
          </a:stretch>
        </p:blipFill>
        <p:spPr>
          <a:xfrm>
            <a:off x="6189117" y="3718446"/>
            <a:ext cx="269706" cy="269706"/>
          </a:xfrm>
          <a:prstGeom prst="rect">
            <a:avLst/>
          </a:prstGeom>
        </p:spPr>
      </p:pic>
      <p:sp>
        <p:nvSpPr>
          <p:cNvPr id="9" name="Text 4"/>
          <p:cNvSpPr/>
          <p:nvPr/>
        </p:nvSpPr>
        <p:spPr>
          <a:xfrm>
            <a:off x="6897096" y="4725630"/>
            <a:ext cx="3831514" cy="399292"/>
          </a:xfrm>
          <a:prstGeom prst="rect">
            <a:avLst/>
          </a:prstGeom>
          <a:noFill/>
          <a:ln/>
        </p:spPr>
        <p:txBody>
          <a:bodyPr wrap="none" lIns="0" tIns="0" rIns="0" bIns="0" rtlCol="0" anchor="t"/>
          <a:lstStyle/>
          <a:p>
            <a:pPr algn="l" indent="0" marL="0">
              <a:lnSpc>
                <a:spcPts val="1750"/>
              </a:lnSpc>
              <a:buNone/>
            </a:pPr>
            <a:r>
              <a:rPr lang="en-US" sz="1400" dirty="0">
                <a:solidFill>
                  <a:srgbClr val="3B3535"/>
                </a:solidFill>
                <a:latin typeface="Sora Semi Bold" pitchFamily="34" charset="0"/>
                <a:ea typeface="Sora Semi Bold" pitchFamily="34" charset="-122"/>
                <a:cs typeface="Sora Semi Bold" pitchFamily="34" charset="-120"/>
              </a:rPr>
              <a:t>Security Vulnerabilities</a:t>
            </a:r>
            <a:endParaRPr lang="en-US" sz="1400" dirty="0"/>
          </a:p>
        </p:txBody>
      </p:sp>
      <p:pic>
        <p:nvPicPr>
          <p:cNvPr id="10" name="Image 3" descr="preencoded.png">    </p:cNvPr>
          <p:cNvPicPr>
            <a:picLocks noChangeAspect="1"/>
          </p:cNvPicPr>
          <p:nvPr/>
        </p:nvPicPr>
        <p:blipFill>
          <a:blip r:embed="rId4"/>
          <a:stretch>
            <a:fillRect/>
          </a:stretch>
        </p:blipFill>
        <p:spPr>
          <a:xfrm>
            <a:off x="6189117" y="4797270"/>
            <a:ext cx="269706" cy="269706"/>
          </a:xfrm>
          <a:prstGeom prst="rect">
            <a:avLst/>
          </a:prstGeom>
        </p:spPr>
      </p:pic>
      <p:sp>
        <p:nvSpPr>
          <p:cNvPr id="11" name="Text 5"/>
          <p:cNvSpPr/>
          <p:nvPr/>
        </p:nvSpPr>
        <p:spPr>
          <a:xfrm>
            <a:off x="6897096" y="5804454"/>
            <a:ext cx="4124818" cy="399292"/>
          </a:xfrm>
          <a:prstGeom prst="rect">
            <a:avLst/>
          </a:prstGeom>
          <a:noFill/>
          <a:ln/>
        </p:spPr>
        <p:txBody>
          <a:bodyPr wrap="none" lIns="0" tIns="0" rIns="0" bIns="0" rtlCol="0" anchor="t"/>
          <a:lstStyle/>
          <a:p>
            <a:pPr algn="l" indent="0" marL="0">
              <a:lnSpc>
                <a:spcPts val="1750"/>
              </a:lnSpc>
              <a:buNone/>
            </a:pPr>
            <a:r>
              <a:rPr lang="en-US" sz="1400" dirty="0">
                <a:solidFill>
                  <a:srgbClr val="3B3535"/>
                </a:solidFill>
                <a:latin typeface="Sora Semi Bold" pitchFamily="34" charset="0"/>
                <a:ea typeface="Sora Semi Bold" pitchFamily="34" charset="-122"/>
                <a:cs typeface="Sora Semi Bold" pitchFamily="34" charset="-120"/>
              </a:rPr>
              <a:t>Integration Complexities</a:t>
            </a:r>
            <a:endParaRPr lang="en-US" sz="1400" dirty="0"/>
          </a:p>
        </p:txBody>
      </p:sp>
      <p:pic>
        <p:nvPicPr>
          <p:cNvPr id="12" name="Image 4" descr="preencoded.png">    </p:cNvPr>
          <p:cNvPicPr>
            <a:picLocks noChangeAspect="1"/>
          </p:cNvPicPr>
          <p:nvPr/>
        </p:nvPicPr>
        <p:blipFill>
          <a:blip r:embed="rId5"/>
          <a:stretch>
            <a:fillRect/>
          </a:stretch>
        </p:blipFill>
        <p:spPr>
          <a:xfrm>
            <a:off x="6189117" y="5876095"/>
            <a:ext cx="269706" cy="269706"/>
          </a:xfrm>
          <a:prstGeom prst="rect">
            <a:avLst/>
          </a:prstGeom>
        </p:spPr>
      </p:pic>
      <p:sp>
        <p:nvSpPr>
          <p:cNvPr id="13" name="Text 6"/>
          <p:cNvSpPr/>
          <p:nvPr/>
        </p:nvSpPr>
        <p:spPr>
          <a:xfrm>
            <a:off x="6897096" y="6896765"/>
            <a:ext cx="4012512" cy="399291"/>
          </a:xfrm>
          <a:prstGeom prst="rect">
            <a:avLst/>
          </a:prstGeom>
          <a:noFill/>
          <a:ln/>
        </p:spPr>
        <p:txBody>
          <a:bodyPr wrap="none" lIns="0" tIns="0" rIns="0" bIns="0" rtlCol="0" anchor="t"/>
          <a:lstStyle/>
          <a:p>
            <a:pPr algn="l" indent="0" marL="0">
              <a:lnSpc>
                <a:spcPts val="1750"/>
              </a:lnSpc>
              <a:buNone/>
            </a:pPr>
            <a:r>
              <a:rPr lang="en-US" sz="1400" dirty="0">
                <a:solidFill>
                  <a:srgbClr val="3B3535"/>
                </a:solidFill>
                <a:latin typeface="Sora Semi Bold" pitchFamily="34" charset="0"/>
                <a:ea typeface="Sora Semi Bold" pitchFamily="34" charset="-122"/>
                <a:cs typeface="Sora Semi Bold" pitchFamily="34" charset="-120"/>
              </a:rPr>
              <a:t>High Maintenance Costs</a:t>
            </a:r>
            <a:endParaRPr lang="en-US" sz="1400" dirty="0"/>
          </a:p>
        </p:txBody>
      </p:sp>
      <p:pic>
        <p:nvPicPr>
          <p:cNvPr id="14" name="Image 5" descr="preencoded.png">    </p:cNvPr>
          <p:cNvPicPr>
            <a:picLocks noChangeAspect="1"/>
          </p:cNvPicPr>
          <p:nvPr/>
        </p:nvPicPr>
        <p:blipFill>
          <a:blip r:embed="rId6"/>
          <a:stretch>
            <a:fillRect/>
          </a:stretch>
        </p:blipFill>
        <p:spPr>
          <a:xfrm>
            <a:off x="6189117" y="6968405"/>
            <a:ext cx="269706" cy="269706"/>
          </a:xfrm>
          <a:prstGeom prst="rect">
            <a:avLst/>
          </a:prstGeom>
        </p:spPr>
      </p:pic>
      <p:sp>
        <p:nvSpPr>
          <p:cNvPr id="15" name="Text 7"/>
          <p:cNvSpPr/>
          <p:nvPr/>
        </p:nvSpPr>
        <p:spPr>
          <a:xfrm>
            <a:off x="572453" y="8083153"/>
            <a:ext cx="13485495" cy="523399"/>
          </a:xfrm>
          <a:prstGeom prst="rect">
            <a:avLst/>
          </a:prstGeom>
          <a:noFill/>
          <a:ln/>
        </p:spPr>
        <p:txBody>
          <a:bodyPr wrap="square" lIns="0" tIns="0" rIns="0" bIns="0" rtlCol="0" anchor="t"/>
          <a:lstStyle/>
          <a:p>
            <a:pPr algn="l" indent="0" marL="0">
              <a:lnSpc>
                <a:spcPts val="2050"/>
              </a:lnSpc>
              <a:buNone/>
            </a:pPr>
            <a:r>
              <a:rPr lang="en-US" sz="1250" dirty="0">
                <a:solidFill>
                  <a:srgbClr val="3B3535"/>
                </a:solidFill>
                <a:latin typeface="Sora Light" pitchFamily="34" charset="0"/>
                <a:ea typeface="Sora Light" pitchFamily="34" charset="-122"/>
                <a:cs typeface="Sora Light" pitchFamily="34" charset="-120"/>
              </a:rPr>
              <a:t>Addressing these deep-seated issues is crucial for maintaining data integrity, improving operational efficiency, and ensuring a secure and scalable infrastructure for the future.</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1759863"/>
            <a:ext cx="11183660"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THE CHALLENGE: Legacy Excel Macros</a:t>
            </a:r>
            <a:endParaRPr lang="en-US" sz="4450" dirty="0"/>
          </a:p>
        </p:txBody>
      </p:sp>
      <p:sp>
        <p:nvSpPr>
          <p:cNvPr id="3" name="Shape 1"/>
          <p:cNvSpPr/>
          <p:nvPr/>
        </p:nvSpPr>
        <p:spPr>
          <a:xfrm>
            <a:off x="758309" y="2905839"/>
            <a:ext cx="4226838" cy="1673662"/>
          </a:xfrm>
          <a:prstGeom prst="roundRect">
            <a:avLst>
              <a:gd name="adj" fmla="val 8742"/>
            </a:avLst>
          </a:prstGeom>
          <a:solidFill>
            <a:srgbClr val="FFFFFF"/>
          </a:solidFill>
          <a:ln w="30480">
            <a:solidFill>
              <a:srgbClr val="DFB8BC"/>
            </a:solidFill>
            <a:prstDash val="solid"/>
          </a:ln>
        </p:spPr>
      </p:sp>
      <p:sp>
        <p:nvSpPr>
          <p:cNvPr id="4" name="Shape 2"/>
          <p:cNvSpPr/>
          <p:nvPr/>
        </p:nvSpPr>
        <p:spPr>
          <a:xfrm>
            <a:off x="727829" y="2905839"/>
            <a:ext cx="121920" cy="1673662"/>
          </a:xfrm>
          <a:prstGeom prst="roundRect">
            <a:avLst>
              <a:gd name="adj" fmla="val 74638"/>
            </a:avLst>
          </a:prstGeom>
          <a:solidFill>
            <a:srgbClr val="DA1B2E"/>
          </a:solidFill>
          <a:ln/>
        </p:spPr>
      </p:sp>
      <p:sp>
        <p:nvSpPr>
          <p:cNvPr id="5" name="Text 3"/>
          <p:cNvSpPr/>
          <p:nvPr/>
        </p:nvSpPr>
        <p:spPr>
          <a:xfrm>
            <a:off x="1096804" y="3152894"/>
            <a:ext cx="2852976"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Data Integrity Risks</a:t>
            </a:r>
            <a:endParaRPr lang="en-US" sz="2200" dirty="0"/>
          </a:p>
        </p:txBody>
      </p:sp>
      <p:sp>
        <p:nvSpPr>
          <p:cNvPr id="6" name="Text 4"/>
          <p:cNvSpPr/>
          <p:nvPr/>
        </p:nvSpPr>
        <p:spPr>
          <a:xfrm>
            <a:off x="1096804" y="3639026"/>
            <a:ext cx="3641288"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Outdated business logic embedded in aging code.</a:t>
            </a:r>
            <a:endParaRPr lang="en-US" sz="1700" dirty="0"/>
          </a:p>
        </p:txBody>
      </p:sp>
      <p:sp>
        <p:nvSpPr>
          <p:cNvPr id="7" name="Shape 5"/>
          <p:cNvSpPr/>
          <p:nvPr/>
        </p:nvSpPr>
        <p:spPr>
          <a:xfrm>
            <a:off x="5201722" y="2905839"/>
            <a:ext cx="4226838" cy="1673662"/>
          </a:xfrm>
          <a:prstGeom prst="roundRect">
            <a:avLst>
              <a:gd name="adj" fmla="val 8742"/>
            </a:avLst>
          </a:prstGeom>
          <a:solidFill>
            <a:srgbClr val="FFFFFF"/>
          </a:solidFill>
          <a:ln w="30480">
            <a:solidFill>
              <a:srgbClr val="DFB8BC"/>
            </a:solidFill>
            <a:prstDash val="solid"/>
          </a:ln>
        </p:spPr>
      </p:sp>
      <p:sp>
        <p:nvSpPr>
          <p:cNvPr id="8" name="Shape 6"/>
          <p:cNvSpPr/>
          <p:nvPr/>
        </p:nvSpPr>
        <p:spPr>
          <a:xfrm>
            <a:off x="5171242" y="2905839"/>
            <a:ext cx="121920" cy="1673662"/>
          </a:xfrm>
          <a:prstGeom prst="roundRect">
            <a:avLst>
              <a:gd name="adj" fmla="val 74638"/>
            </a:avLst>
          </a:prstGeom>
          <a:solidFill>
            <a:srgbClr val="DA1B2E"/>
          </a:solidFill>
          <a:ln/>
        </p:spPr>
      </p:sp>
      <p:sp>
        <p:nvSpPr>
          <p:cNvPr id="9" name="Text 7"/>
          <p:cNvSpPr/>
          <p:nvPr/>
        </p:nvSpPr>
        <p:spPr>
          <a:xfrm>
            <a:off x="5540216" y="3152894"/>
            <a:ext cx="342102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Security Vulnerabilities</a:t>
            </a:r>
            <a:endParaRPr lang="en-US" sz="2200" dirty="0"/>
          </a:p>
        </p:txBody>
      </p:sp>
      <p:sp>
        <p:nvSpPr>
          <p:cNvPr id="10" name="Text 8"/>
          <p:cNvSpPr/>
          <p:nvPr/>
        </p:nvSpPr>
        <p:spPr>
          <a:xfrm>
            <a:off x="5540216" y="3639026"/>
            <a:ext cx="3641288"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Unmanaged macros expose sensitive data to threats.</a:t>
            </a:r>
            <a:endParaRPr lang="en-US" sz="1700" dirty="0"/>
          </a:p>
        </p:txBody>
      </p:sp>
      <p:sp>
        <p:nvSpPr>
          <p:cNvPr id="11" name="Shape 9"/>
          <p:cNvSpPr/>
          <p:nvPr/>
        </p:nvSpPr>
        <p:spPr>
          <a:xfrm>
            <a:off x="9645134" y="2905839"/>
            <a:ext cx="4226957" cy="1673662"/>
          </a:xfrm>
          <a:prstGeom prst="roundRect">
            <a:avLst>
              <a:gd name="adj" fmla="val 8742"/>
            </a:avLst>
          </a:prstGeom>
          <a:solidFill>
            <a:srgbClr val="FFFFFF"/>
          </a:solidFill>
          <a:ln w="30480">
            <a:solidFill>
              <a:srgbClr val="DFB8BC"/>
            </a:solidFill>
            <a:prstDash val="solid"/>
          </a:ln>
        </p:spPr>
      </p:sp>
      <p:sp>
        <p:nvSpPr>
          <p:cNvPr id="12" name="Shape 10"/>
          <p:cNvSpPr/>
          <p:nvPr/>
        </p:nvSpPr>
        <p:spPr>
          <a:xfrm>
            <a:off x="9614654" y="2905839"/>
            <a:ext cx="121920" cy="1673662"/>
          </a:xfrm>
          <a:prstGeom prst="roundRect">
            <a:avLst>
              <a:gd name="adj" fmla="val 74638"/>
            </a:avLst>
          </a:prstGeom>
          <a:solidFill>
            <a:srgbClr val="DA1B2E"/>
          </a:solidFill>
          <a:ln/>
        </p:spPr>
      </p:sp>
      <p:sp>
        <p:nvSpPr>
          <p:cNvPr id="13" name="Text 11"/>
          <p:cNvSpPr/>
          <p:nvPr/>
        </p:nvSpPr>
        <p:spPr>
          <a:xfrm>
            <a:off x="9983629" y="3152894"/>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Scalability Barriers</a:t>
            </a:r>
            <a:endParaRPr lang="en-US" sz="2200" dirty="0"/>
          </a:p>
        </p:txBody>
      </p:sp>
      <p:sp>
        <p:nvSpPr>
          <p:cNvPr id="14" name="Text 12"/>
          <p:cNvSpPr/>
          <p:nvPr/>
        </p:nvSpPr>
        <p:spPr>
          <a:xfrm>
            <a:off x="9983629" y="3639026"/>
            <a:ext cx="3641408"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Manual processes limit growth potential and efficiency.</a:t>
            </a:r>
            <a:endParaRPr lang="en-US" sz="1700" dirty="0"/>
          </a:p>
        </p:txBody>
      </p:sp>
      <p:sp>
        <p:nvSpPr>
          <p:cNvPr id="15" name="Shape 13"/>
          <p:cNvSpPr/>
          <p:nvPr/>
        </p:nvSpPr>
        <p:spPr>
          <a:xfrm>
            <a:off x="758309" y="4796076"/>
            <a:ext cx="6448544" cy="1673662"/>
          </a:xfrm>
          <a:prstGeom prst="roundRect">
            <a:avLst>
              <a:gd name="adj" fmla="val 8742"/>
            </a:avLst>
          </a:prstGeom>
          <a:solidFill>
            <a:srgbClr val="FFFFFF"/>
          </a:solidFill>
          <a:ln w="30480">
            <a:solidFill>
              <a:srgbClr val="DFB8BC"/>
            </a:solidFill>
            <a:prstDash val="solid"/>
          </a:ln>
        </p:spPr>
      </p:sp>
      <p:sp>
        <p:nvSpPr>
          <p:cNvPr id="16" name="Shape 14"/>
          <p:cNvSpPr/>
          <p:nvPr/>
        </p:nvSpPr>
        <p:spPr>
          <a:xfrm>
            <a:off x="727829" y="4796076"/>
            <a:ext cx="121920" cy="1673662"/>
          </a:xfrm>
          <a:prstGeom prst="roundRect">
            <a:avLst>
              <a:gd name="adj" fmla="val 74638"/>
            </a:avLst>
          </a:prstGeom>
          <a:solidFill>
            <a:srgbClr val="DA1B2E"/>
          </a:solidFill>
          <a:ln/>
        </p:spPr>
      </p:sp>
      <p:sp>
        <p:nvSpPr>
          <p:cNvPr id="17" name="Text 15"/>
          <p:cNvSpPr/>
          <p:nvPr/>
        </p:nvSpPr>
        <p:spPr>
          <a:xfrm>
            <a:off x="1096804" y="5043130"/>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Knowledge Gaps</a:t>
            </a:r>
            <a:endParaRPr lang="en-US" sz="2200" dirty="0"/>
          </a:p>
        </p:txBody>
      </p:sp>
      <p:sp>
        <p:nvSpPr>
          <p:cNvPr id="18" name="Text 16"/>
          <p:cNvSpPr/>
          <p:nvPr/>
        </p:nvSpPr>
        <p:spPr>
          <a:xfrm>
            <a:off x="1096804" y="5529263"/>
            <a:ext cx="5862995"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Undocumented legacy code creates dependency risks.</a:t>
            </a:r>
            <a:endParaRPr lang="en-US" sz="1700" dirty="0"/>
          </a:p>
        </p:txBody>
      </p:sp>
      <p:sp>
        <p:nvSpPr>
          <p:cNvPr id="19" name="Shape 17"/>
          <p:cNvSpPr/>
          <p:nvPr/>
        </p:nvSpPr>
        <p:spPr>
          <a:xfrm>
            <a:off x="7423428" y="4796076"/>
            <a:ext cx="6448663" cy="1673662"/>
          </a:xfrm>
          <a:prstGeom prst="roundRect">
            <a:avLst>
              <a:gd name="adj" fmla="val 8742"/>
            </a:avLst>
          </a:prstGeom>
          <a:solidFill>
            <a:srgbClr val="FFFFFF"/>
          </a:solidFill>
          <a:ln w="30480">
            <a:solidFill>
              <a:srgbClr val="DFB8BC"/>
            </a:solidFill>
            <a:prstDash val="solid"/>
          </a:ln>
        </p:spPr>
      </p:sp>
      <p:sp>
        <p:nvSpPr>
          <p:cNvPr id="20" name="Shape 18"/>
          <p:cNvSpPr/>
          <p:nvPr/>
        </p:nvSpPr>
        <p:spPr>
          <a:xfrm>
            <a:off x="7392948" y="4796076"/>
            <a:ext cx="121920" cy="1673662"/>
          </a:xfrm>
          <a:prstGeom prst="roundRect">
            <a:avLst>
              <a:gd name="adj" fmla="val 74638"/>
            </a:avLst>
          </a:prstGeom>
          <a:solidFill>
            <a:srgbClr val="DA1B2E"/>
          </a:solidFill>
          <a:ln/>
        </p:spPr>
      </p:sp>
      <p:sp>
        <p:nvSpPr>
          <p:cNvPr id="21" name="Text 19"/>
          <p:cNvSpPr/>
          <p:nvPr/>
        </p:nvSpPr>
        <p:spPr>
          <a:xfrm>
            <a:off x="7761923" y="5043130"/>
            <a:ext cx="4347091"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Infrastructure Incompatibility</a:t>
            </a:r>
            <a:endParaRPr lang="en-US" sz="2200" dirty="0"/>
          </a:p>
        </p:txBody>
      </p:sp>
      <p:sp>
        <p:nvSpPr>
          <p:cNvPr id="22" name="Text 20"/>
          <p:cNvSpPr/>
          <p:nvPr/>
        </p:nvSpPr>
        <p:spPr>
          <a:xfrm>
            <a:off x="7761923" y="5529263"/>
            <a:ext cx="5863114"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64-bit Nova migration breaks existing 32-bit macros.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2431256"/>
            <a:ext cx="12096988"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OUR SOLUTION: Factory Model Approach</a:t>
            </a:r>
            <a:endParaRPr lang="en-US" sz="4450" dirty="0"/>
          </a:p>
        </p:txBody>
      </p:sp>
      <p:sp>
        <p:nvSpPr>
          <p:cNvPr id="3" name="Text 1"/>
          <p:cNvSpPr/>
          <p:nvPr/>
        </p:nvSpPr>
        <p:spPr>
          <a:xfrm>
            <a:off x="758309" y="3577233"/>
            <a:ext cx="13113782" cy="104013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We leverage a scalable, industrialised 'Factory Model' to streamline the migration of legacy Excel macros. This systematic approach ensures efficiency, reliability, and consistency across all projects, significantly reducing risks and accelerating your digital transformation journey.</a:t>
            </a:r>
            <a:endParaRPr lang="en-US" sz="1700" dirty="0"/>
          </a:p>
        </p:txBody>
      </p:sp>
      <p:sp>
        <p:nvSpPr>
          <p:cNvPr id="4" name="Text 2"/>
          <p:cNvSpPr/>
          <p:nvPr/>
        </p:nvSpPr>
        <p:spPr>
          <a:xfrm>
            <a:off x="758309" y="5104805"/>
            <a:ext cx="13113782"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This structured methodology allows us to deliver high-quality, modernised solutions, ensuring your critical business logic is preserved and future-proofed.</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08196"/>
          </a:xfrm>
          <a:prstGeom prst="rect">
            <a:avLst/>
          </a:prstGeom>
        </p:spPr>
      </p:pic>
      <p:sp>
        <p:nvSpPr>
          <p:cNvPr id="3" name="Text 0"/>
          <p:cNvSpPr/>
          <p:nvPr/>
        </p:nvSpPr>
        <p:spPr>
          <a:xfrm>
            <a:off x="758309" y="3508296"/>
            <a:ext cx="12096988"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OUR SOLUTION: Factory Model Approach</a:t>
            </a:r>
            <a:endParaRPr lang="en-US" sz="4450" dirty="0"/>
          </a:p>
        </p:txBody>
      </p:sp>
      <p:sp>
        <p:nvSpPr>
          <p:cNvPr id="4" name="Shape 1"/>
          <p:cNvSpPr/>
          <p:nvPr/>
        </p:nvSpPr>
        <p:spPr>
          <a:xfrm>
            <a:off x="758309" y="4870847"/>
            <a:ext cx="6448544" cy="1968222"/>
          </a:xfrm>
          <a:prstGeom prst="roundRect">
            <a:avLst>
              <a:gd name="adj" fmla="val 7433"/>
            </a:avLst>
          </a:prstGeom>
          <a:solidFill>
            <a:srgbClr val="FFFFFF"/>
          </a:solidFill>
          <a:ln/>
        </p:spPr>
      </p:sp>
      <p:sp>
        <p:nvSpPr>
          <p:cNvPr id="5" name="Shape 2"/>
          <p:cNvSpPr/>
          <p:nvPr/>
        </p:nvSpPr>
        <p:spPr>
          <a:xfrm>
            <a:off x="758309" y="4840367"/>
            <a:ext cx="6448544" cy="121920"/>
          </a:xfrm>
          <a:prstGeom prst="roundRect">
            <a:avLst>
              <a:gd name="adj" fmla="val 74638"/>
            </a:avLst>
          </a:prstGeom>
          <a:solidFill>
            <a:srgbClr val="DA1B2E"/>
          </a:solidFill>
          <a:ln/>
        </p:spPr>
      </p:sp>
      <p:sp>
        <p:nvSpPr>
          <p:cNvPr id="6" name="Shape 3"/>
          <p:cNvSpPr/>
          <p:nvPr/>
        </p:nvSpPr>
        <p:spPr>
          <a:xfrm>
            <a:off x="3657540" y="4545925"/>
            <a:ext cx="649962" cy="649962"/>
          </a:xfrm>
          <a:prstGeom prst="roundRect">
            <a:avLst>
              <a:gd name="adj" fmla="val 140685"/>
            </a:avLst>
          </a:prstGeom>
          <a:solidFill>
            <a:srgbClr val="DA1B2E"/>
          </a:solidFill>
          <a:ln/>
        </p:spPr>
      </p:sp>
      <p:pic>
        <p:nvPicPr>
          <p:cNvPr id="7" name="Image 1" descr="preencoded.png">    </p:cNvPr>
          <p:cNvPicPr>
            <a:picLocks noChangeAspect="1"/>
          </p:cNvPicPr>
          <p:nvPr/>
        </p:nvPicPr>
        <p:blipFill>
          <a:blip r:embed="rId2"/>
          <a:stretch>
            <a:fillRect/>
          </a:stretch>
        </p:blipFill>
        <p:spPr>
          <a:xfrm>
            <a:off x="3852565" y="4708446"/>
            <a:ext cx="259913" cy="324922"/>
          </a:xfrm>
          <a:prstGeom prst="rect">
            <a:avLst/>
          </a:prstGeom>
        </p:spPr>
      </p:pic>
      <p:sp>
        <p:nvSpPr>
          <p:cNvPr id="8" name="Text 4"/>
          <p:cNvSpPr/>
          <p:nvPr/>
        </p:nvSpPr>
        <p:spPr>
          <a:xfrm>
            <a:off x="1005364" y="5412462"/>
            <a:ext cx="3537109"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Compatibility Migration</a:t>
            </a:r>
            <a:endParaRPr lang="en-US" sz="2200" dirty="0"/>
          </a:p>
        </p:txBody>
      </p:sp>
      <p:sp>
        <p:nvSpPr>
          <p:cNvPr id="9" name="Text 5"/>
          <p:cNvSpPr/>
          <p:nvPr/>
        </p:nvSpPr>
        <p:spPr>
          <a:xfrm>
            <a:off x="1005364" y="5898594"/>
            <a:ext cx="5954435"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Refactor existing macros for 64-bit Nova architecture, ensuring seamless operation in modern environments.</a:t>
            </a:r>
            <a:endParaRPr lang="en-US" sz="1700" dirty="0"/>
          </a:p>
        </p:txBody>
      </p:sp>
      <p:sp>
        <p:nvSpPr>
          <p:cNvPr id="10" name="Shape 6"/>
          <p:cNvSpPr/>
          <p:nvPr/>
        </p:nvSpPr>
        <p:spPr>
          <a:xfrm>
            <a:off x="7423428" y="4870847"/>
            <a:ext cx="6448663" cy="1968222"/>
          </a:xfrm>
          <a:prstGeom prst="roundRect">
            <a:avLst>
              <a:gd name="adj" fmla="val 7433"/>
            </a:avLst>
          </a:prstGeom>
          <a:solidFill>
            <a:srgbClr val="FFFFFF"/>
          </a:solidFill>
          <a:ln/>
        </p:spPr>
      </p:sp>
      <p:sp>
        <p:nvSpPr>
          <p:cNvPr id="11" name="Shape 7"/>
          <p:cNvSpPr/>
          <p:nvPr/>
        </p:nvSpPr>
        <p:spPr>
          <a:xfrm>
            <a:off x="7423428" y="4840367"/>
            <a:ext cx="6448663" cy="121920"/>
          </a:xfrm>
          <a:prstGeom prst="roundRect">
            <a:avLst>
              <a:gd name="adj" fmla="val 74638"/>
            </a:avLst>
          </a:prstGeom>
          <a:solidFill>
            <a:srgbClr val="DA1B2E"/>
          </a:solidFill>
          <a:ln/>
        </p:spPr>
      </p:sp>
      <p:sp>
        <p:nvSpPr>
          <p:cNvPr id="12" name="Shape 8"/>
          <p:cNvSpPr/>
          <p:nvPr/>
        </p:nvSpPr>
        <p:spPr>
          <a:xfrm>
            <a:off x="10322778" y="4545925"/>
            <a:ext cx="649962" cy="649962"/>
          </a:xfrm>
          <a:prstGeom prst="roundRect">
            <a:avLst>
              <a:gd name="adj" fmla="val 140685"/>
            </a:avLst>
          </a:prstGeom>
          <a:solidFill>
            <a:srgbClr val="DA1B2E"/>
          </a:solidFill>
          <a:ln/>
        </p:spPr>
      </p:sp>
      <p:pic>
        <p:nvPicPr>
          <p:cNvPr id="13" name="Image 2" descr="preencoded.png">    </p:cNvPr>
          <p:cNvPicPr>
            <a:picLocks noChangeAspect="1"/>
          </p:cNvPicPr>
          <p:nvPr/>
        </p:nvPicPr>
        <p:blipFill>
          <a:blip r:embed="rId3"/>
          <a:stretch>
            <a:fillRect/>
          </a:stretch>
        </p:blipFill>
        <p:spPr>
          <a:xfrm>
            <a:off x="10517803" y="4708446"/>
            <a:ext cx="259913" cy="324922"/>
          </a:xfrm>
          <a:prstGeom prst="rect">
            <a:avLst/>
          </a:prstGeom>
        </p:spPr>
      </p:pic>
      <p:sp>
        <p:nvSpPr>
          <p:cNvPr id="14" name="Text 9"/>
          <p:cNvSpPr/>
          <p:nvPr/>
        </p:nvSpPr>
        <p:spPr>
          <a:xfrm>
            <a:off x="7670483" y="5412462"/>
            <a:ext cx="329398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Digital Transformation</a:t>
            </a:r>
            <a:endParaRPr lang="en-US" sz="2200" dirty="0"/>
          </a:p>
        </p:txBody>
      </p:sp>
      <p:sp>
        <p:nvSpPr>
          <p:cNvPr id="15" name="Text 10"/>
          <p:cNvSpPr/>
          <p:nvPr/>
        </p:nvSpPr>
        <p:spPr>
          <a:xfrm>
            <a:off x="7670483" y="5898594"/>
            <a:ext cx="5954554"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Rebuild solutions on the SG MAXX platform, enabling advanced functionalities and enhanced efficiency.</a:t>
            </a:r>
            <a:endParaRPr lang="en-US" sz="1700" dirty="0"/>
          </a:p>
        </p:txBody>
      </p:sp>
      <p:sp>
        <p:nvSpPr>
          <p:cNvPr id="16" name="Text 11"/>
          <p:cNvSpPr/>
          <p:nvPr/>
        </p:nvSpPr>
        <p:spPr>
          <a:xfrm>
            <a:off x="758309" y="7082790"/>
            <a:ext cx="13113782" cy="346710"/>
          </a:xfrm>
          <a:prstGeom prst="rect">
            <a:avLst/>
          </a:prstGeom>
          <a:noFill/>
          <a:ln/>
        </p:spPr>
        <p:txBody>
          <a:bodyPr wrap="non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Powered by managed services vendor partnerships for scalable delivery.</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686401"/>
            <a:ext cx="7627382" cy="1425416"/>
          </a:xfrm>
          <a:prstGeom prst="rect">
            <a:avLst/>
          </a:prstGeom>
          <a:noFill/>
          <a:ln/>
        </p:spPr>
        <p:txBody>
          <a:bodyPr wrap="square" lIns="0" tIns="0" rIns="0" bIns="0" rtlCol="0" anchor="t"/>
          <a:lstStyle/>
          <a:p>
            <a:pPr algn="l" indent="0" marL="0">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CORE TECHNICAL CAPABILITIES</a:t>
            </a:r>
            <a:endParaRPr lang="en-US" sz="4450" dirty="0"/>
          </a:p>
        </p:txBody>
      </p:sp>
      <p:sp>
        <p:nvSpPr>
          <p:cNvPr id="4" name="Text 1"/>
          <p:cNvSpPr/>
          <p:nvPr/>
        </p:nvSpPr>
        <p:spPr>
          <a:xfrm>
            <a:off x="6244709" y="3653314"/>
            <a:ext cx="3549372" cy="712470"/>
          </a:xfrm>
          <a:prstGeom prst="rect">
            <a:avLst/>
          </a:prstGeom>
          <a:noFill/>
          <a:ln/>
        </p:spPr>
        <p:txBody>
          <a:bodyPr wrap="square" lIns="0" tIns="0" rIns="0" bIns="0" rtlCol="0" anchor="t"/>
          <a:lstStyle/>
          <a:p>
            <a:pPr algn="l" indent="0" marL="0">
              <a:lnSpc>
                <a:spcPts val="2800"/>
              </a:lnSpc>
              <a:buNone/>
            </a:pPr>
            <a:r>
              <a:rPr lang="en-US" sz="2200" dirty="0">
                <a:solidFill>
                  <a:srgbClr val="1F1E1E"/>
                </a:solidFill>
                <a:latin typeface="Sora Semi Bold" pitchFamily="34" charset="0"/>
                <a:ea typeface="Sora Semi Bold" pitchFamily="34" charset="-122"/>
                <a:cs typeface="Sora Semi Bold" pitchFamily="34" charset="-120"/>
              </a:rPr>
              <a:t>Modernisation Expertise</a:t>
            </a:r>
            <a:endParaRPr lang="en-US" sz="2200" dirty="0"/>
          </a:p>
        </p:txBody>
      </p:sp>
      <p:sp>
        <p:nvSpPr>
          <p:cNvPr id="5" name="Text 2"/>
          <p:cNvSpPr/>
          <p:nvPr/>
        </p:nvSpPr>
        <p:spPr>
          <a:xfrm>
            <a:off x="6244709" y="4582358"/>
            <a:ext cx="35493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MS Excel &amp; Access expertise</a:t>
            </a:r>
            <a:endParaRPr lang="en-US" sz="1700" dirty="0"/>
          </a:p>
        </p:txBody>
      </p:sp>
      <p:sp>
        <p:nvSpPr>
          <p:cNvPr id="6" name="Text 3"/>
          <p:cNvSpPr/>
          <p:nvPr/>
        </p:nvSpPr>
        <p:spPr>
          <a:xfrm>
            <a:off x="6244709" y="5004792"/>
            <a:ext cx="35493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VBA code modernisation</a:t>
            </a:r>
            <a:endParaRPr lang="en-US" sz="1700" dirty="0"/>
          </a:p>
        </p:txBody>
      </p:sp>
      <p:sp>
        <p:nvSpPr>
          <p:cNvPr id="7" name="Text 4"/>
          <p:cNvSpPr/>
          <p:nvPr/>
        </p:nvSpPr>
        <p:spPr>
          <a:xfrm>
            <a:off x="10330339" y="3653314"/>
            <a:ext cx="3549372" cy="712470"/>
          </a:xfrm>
          <a:prstGeom prst="rect">
            <a:avLst/>
          </a:prstGeom>
          <a:noFill/>
          <a:ln/>
        </p:spPr>
        <p:txBody>
          <a:bodyPr wrap="square" lIns="0" tIns="0" rIns="0" bIns="0" rtlCol="0" anchor="t"/>
          <a:lstStyle/>
          <a:p>
            <a:pPr algn="l" indent="0" marL="0">
              <a:lnSpc>
                <a:spcPts val="2800"/>
              </a:lnSpc>
              <a:buNone/>
            </a:pPr>
            <a:r>
              <a:rPr lang="en-US" sz="2200" dirty="0">
                <a:solidFill>
                  <a:srgbClr val="1F1E1E"/>
                </a:solidFill>
                <a:latin typeface="Sora Semi Bold" pitchFamily="34" charset="0"/>
                <a:ea typeface="Sora Semi Bold" pitchFamily="34" charset="-122"/>
                <a:cs typeface="Sora Semi Bold" pitchFamily="34" charset="-120"/>
              </a:rPr>
              <a:t>Automation &amp; Integration</a:t>
            </a:r>
            <a:endParaRPr lang="en-US" sz="2200" dirty="0"/>
          </a:p>
        </p:txBody>
      </p:sp>
      <p:sp>
        <p:nvSpPr>
          <p:cNvPr id="8" name="Text 5"/>
          <p:cNvSpPr/>
          <p:nvPr/>
        </p:nvSpPr>
        <p:spPr>
          <a:xfrm>
            <a:off x="10330339" y="4582358"/>
            <a:ext cx="354937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Python automation development</a:t>
            </a:r>
            <a:endParaRPr lang="en-US" sz="1700" dirty="0"/>
          </a:p>
        </p:txBody>
      </p:sp>
      <p:sp>
        <p:nvSpPr>
          <p:cNvPr id="9" name="Text 6"/>
          <p:cNvSpPr/>
          <p:nvPr/>
        </p:nvSpPr>
        <p:spPr>
          <a:xfrm>
            <a:off x="10330339" y="5351502"/>
            <a:ext cx="354937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SQL database integration</a:t>
            </a:r>
            <a:endParaRPr lang="en-US" sz="1700" dirty="0"/>
          </a:p>
        </p:txBody>
      </p:sp>
      <p:sp>
        <p:nvSpPr>
          <p:cNvPr id="10" name="Text 7"/>
          <p:cNvSpPr/>
          <p:nvPr/>
        </p:nvSpPr>
        <p:spPr>
          <a:xfrm>
            <a:off x="10330339" y="5773936"/>
            <a:ext cx="354937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3B3535"/>
                </a:solidFill>
                <a:latin typeface="Sora Light" pitchFamily="34" charset="0"/>
                <a:ea typeface="Sora Light" pitchFamily="34" charset="-122"/>
                <a:cs typeface="Sora Light" pitchFamily="34" charset="-120"/>
              </a:rPr>
              <a:t>SG MAXX Lambda deployment</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1843683"/>
            <a:ext cx="8408075" cy="712708"/>
          </a:xfrm>
          <a:prstGeom prst="rect">
            <a:avLst/>
          </a:prstGeom>
          <a:noFill/>
          <a:ln/>
        </p:spPr>
        <p:txBody>
          <a:bodyPr wrap="none" lIns="0" tIns="0" rIns="0" bIns="0" rtlCol="0" anchor="t"/>
          <a:lstStyle/>
          <a:p>
            <a:pPr algn="l" indent="0" marL="0">
              <a:lnSpc>
                <a:spcPts val="5600"/>
              </a:lnSpc>
              <a:buNone/>
            </a:pPr>
            <a:r>
              <a:rPr lang="en-US" sz="4450" dirty="0">
                <a:solidFill>
                  <a:srgbClr val="1F1E1E"/>
                </a:solidFill>
                <a:latin typeface="Sora Semi Bold" pitchFamily="34" charset="0"/>
                <a:ea typeface="Sora Semi Bold" pitchFamily="34" charset="-122"/>
                <a:cs typeface="Sora Semi Bold" pitchFamily="34" charset="-120"/>
              </a:rPr>
              <a:t>BUSINESS VALUE DELIVERED</a:t>
            </a:r>
            <a:endParaRPr lang="en-US" sz="4450" dirty="0"/>
          </a:p>
        </p:txBody>
      </p:sp>
      <p:pic>
        <p:nvPicPr>
          <p:cNvPr id="3" name="Image 0" descr="preencoded.png">    </p:cNvPr>
          <p:cNvPicPr>
            <a:picLocks noChangeAspect="1"/>
          </p:cNvPicPr>
          <p:nvPr/>
        </p:nvPicPr>
        <p:blipFill>
          <a:blip r:embed="rId1"/>
          <a:stretch>
            <a:fillRect/>
          </a:stretch>
        </p:blipFill>
        <p:spPr>
          <a:xfrm>
            <a:off x="758309" y="2989659"/>
            <a:ext cx="541615" cy="541615"/>
          </a:xfrm>
          <a:prstGeom prst="rect">
            <a:avLst/>
          </a:prstGeom>
        </p:spPr>
      </p:pic>
      <p:sp>
        <p:nvSpPr>
          <p:cNvPr id="4" name="Text 1"/>
          <p:cNvSpPr/>
          <p:nvPr/>
        </p:nvSpPr>
        <p:spPr>
          <a:xfrm>
            <a:off x="1570673" y="3118247"/>
            <a:ext cx="3249692"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Operational Efficiency</a:t>
            </a:r>
            <a:endParaRPr lang="en-US" sz="2200" dirty="0"/>
          </a:p>
        </p:txBody>
      </p:sp>
      <p:sp>
        <p:nvSpPr>
          <p:cNvPr id="5" name="Text 2"/>
          <p:cNvSpPr/>
          <p:nvPr/>
        </p:nvSpPr>
        <p:spPr>
          <a:xfrm>
            <a:off x="1570673" y="3604379"/>
            <a:ext cx="3378398"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Automated workflows reduce manual effort by 60%.</a:t>
            </a:r>
            <a:endParaRPr lang="en-US" sz="1700" dirty="0"/>
          </a:p>
        </p:txBody>
      </p:sp>
      <p:pic>
        <p:nvPicPr>
          <p:cNvPr id="6" name="Image 1" descr="preencoded.png">    </p:cNvPr>
          <p:cNvPicPr>
            <a:picLocks noChangeAspect="1"/>
          </p:cNvPicPr>
          <p:nvPr/>
        </p:nvPicPr>
        <p:blipFill>
          <a:blip r:embed="rId2"/>
          <a:stretch>
            <a:fillRect/>
          </a:stretch>
        </p:blipFill>
        <p:spPr>
          <a:xfrm>
            <a:off x="5219819" y="2989659"/>
            <a:ext cx="541615" cy="541615"/>
          </a:xfrm>
          <a:prstGeom prst="rect">
            <a:avLst/>
          </a:prstGeom>
        </p:spPr>
      </p:pic>
      <p:sp>
        <p:nvSpPr>
          <p:cNvPr id="7" name="Text 3"/>
          <p:cNvSpPr/>
          <p:nvPr/>
        </p:nvSpPr>
        <p:spPr>
          <a:xfrm>
            <a:off x="6032183" y="3118247"/>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Enhanced Security</a:t>
            </a:r>
            <a:endParaRPr lang="en-US" sz="2200" dirty="0"/>
          </a:p>
        </p:txBody>
      </p:sp>
      <p:sp>
        <p:nvSpPr>
          <p:cNvPr id="8" name="Text 4"/>
          <p:cNvSpPr/>
          <p:nvPr/>
        </p:nvSpPr>
        <p:spPr>
          <a:xfrm>
            <a:off x="6032183" y="3604379"/>
            <a:ext cx="3378398"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Centralised code management eliminates shadow IT risks.</a:t>
            </a:r>
            <a:endParaRPr lang="en-US" sz="1700" dirty="0"/>
          </a:p>
        </p:txBody>
      </p:sp>
      <p:pic>
        <p:nvPicPr>
          <p:cNvPr id="9" name="Image 2" descr="preencoded.png">    </p:cNvPr>
          <p:cNvPicPr>
            <a:picLocks noChangeAspect="1"/>
          </p:cNvPicPr>
          <p:nvPr/>
        </p:nvPicPr>
        <p:blipFill>
          <a:blip r:embed="rId3"/>
          <a:stretch>
            <a:fillRect/>
          </a:stretch>
        </p:blipFill>
        <p:spPr>
          <a:xfrm>
            <a:off x="9681329" y="2989659"/>
            <a:ext cx="541615" cy="541615"/>
          </a:xfrm>
          <a:prstGeom prst="rect">
            <a:avLst/>
          </a:prstGeom>
        </p:spPr>
      </p:pic>
      <p:sp>
        <p:nvSpPr>
          <p:cNvPr id="10" name="Text 5"/>
          <p:cNvSpPr/>
          <p:nvPr/>
        </p:nvSpPr>
        <p:spPr>
          <a:xfrm>
            <a:off x="10493693" y="3118247"/>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Quality Assurance</a:t>
            </a:r>
            <a:endParaRPr lang="en-US" sz="2200" dirty="0"/>
          </a:p>
        </p:txBody>
      </p:sp>
      <p:sp>
        <p:nvSpPr>
          <p:cNvPr id="11" name="Text 6"/>
          <p:cNvSpPr/>
          <p:nvPr/>
        </p:nvSpPr>
        <p:spPr>
          <a:xfrm>
            <a:off x="10493693" y="3604379"/>
            <a:ext cx="3378398"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Standardised testing protocols ensure reliability.</a:t>
            </a:r>
            <a:endParaRPr lang="en-US" sz="1700" dirty="0"/>
          </a:p>
        </p:txBody>
      </p:sp>
      <p:pic>
        <p:nvPicPr>
          <p:cNvPr id="12" name="Image 3" descr="preencoded.png">    </p:cNvPr>
          <p:cNvPicPr>
            <a:picLocks noChangeAspect="1"/>
          </p:cNvPicPr>
          <p:nvPr/>
        </p:nvPicPr>
        <p:blipFill>
          <a:blip r:embed="rId4"/>
          <a:stretch>
            <a:fillRect/>
          </a:stretch>
        </p:blipFill>
        <p:spPr>
          <a:xfrm>
            <a:off x="758309" y="4731068"/>
            <a:ext cx="541615" cy="541615"/>
          </a:xfrm>
          <a:prstGeom prst="rect">
            <a:avLst/>
          </a:prstGeom>
        </p:spPr>
      </p:pic>
      <p:sp>
        <p:nvSpPr>
          <p:cNvPr id="13" name="Text 7"/>
          <p:cNvSpPr/>
          <p:nvPr/>
        </p:nvSpPr>
        <p:spPr>
          <a:xfrm>
            <a:off x="1570673" y="4859655"/>
            <a:ext cx="2927390"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Business Continuity</a:t>
            </a:r>
            <a:endParaRPr lang="en-US" sz="2200" dirty="0"/>
          </a:p>
        </p:txBody>
      </p:sp>
      <p:sp>
        <p:nvSpPr>
          <p:cNvPr id="14" name="Text 8"/>
          <p:cNvSpPr/>
          <p:nvPr/>
        </p:nvSpPr>
        <p:spPr>
          <a:xfrm>
            <a:off x="1570673" y="5345787"/>
            <a:ext cx="3378398"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Future-proof solutions support organisational growth.</a:t>
            </a:r>
            <a:endParaRPr lang="en-US" sz="1700" dirty="0"/>
          </a:p>
        </p:txBody>
      </p:sp>
      <p:pic>
        <p:nvPicPr>
          <p:cNvPr id="15" name="Image 4" descr="preencoded.png">    </p:cNvPr>
          <p:cNvPicPr>
            <a:picLocks noChangeAspect="1"/>
          </p:cNvPicPr>
          <p:nvPr/>
        </p:nvPicPr>
        <p:blipFill>
          <a:blip r:embed="rId5"/>
          <a:stretch>
            <a:fillRect/>
          </a:stretch>
        </p:blipFill>
        <p:spPr>
          <a:xfrm>
            <a:off x="5219819" y="4731068"/>
            <a:ext cx="541615" cy="541615"/>
          </a:xfrm>
          <a:prstGeom prst="rect">
            <a:avLst/>
          </a:prstGeom>
        </p:spPr>
      </p:pic>
      <p:sp>
        <p:nvSpPr>
          <p:cNvPr id="16" name="Text 9"/>
          <p:cNvSpPr/>
          <p:nvPr/>
        </p:nvSpPr>
        <p:spPr>
          <a:xfrm>
            <a:off x="6032183" y="4859655"/>
            <a:ext cx="2850713"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Sora Semi Bold" pitchFamily="34" charset="0"/>
                <a:ea typeface="Sora Semi Bold" pitchFamily="34" charset="-122"/>
                <a:cs typeface="Sora Semi Bold" pitchFamily="34" charset="-120"/>
              </a:rPr>
              <a:t>Risk Mitigation</a:t>
            </a:r>
            <a:endParaRPr lang="en-US" sz="2200" dirty="0"/>
          </a:p>
        </p:txBody>
      </p:sp>
      <p:sp>
        <p:nvSpPr>
          <p:cNvPr id="17" name="Text 10"/>
          <p:cNvSpPr/>
          <p:nvPr/>
        </p:nvSpPr>
        <p:spPr>
          <a:xfrm>
            <a:off x="6032183" y="5345787"/>
            <a:ext cx="3378398" cy="104013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Documented processes eliminate single points of failure.</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164074"/>
            <a:ext cx="7627382" cy="5901452"/>
          </a:xfrm>
          <a:prstGeom prst="rect">
            <a:avLst/>
          </a:prstGeom>
          <a:noFill/>
          <a:ln/>
        </p:spPr>
        <p:txBody>
          <a:bodyPr wrap="square" lIns="0" tIns="0" rIns="0" bIns="0" rtlCol="0" anchor="t"/>
          <a:lstStyle/>
          <a:p>
            <a:pPr algn="l" indent="0" marL="0">
              <a:lnSpc>
                <a:spcPts val="7700"/>
              </a:lnSpc>
              <a:buNone/>
            </a:pPr>
            <a:r>
              <a:rPr lang="en-US" sz="6150" dirty="0">
                <a:solidFill>
                  <a:srgbClr val="1F1E1E"/>
                </a:solidFill>
                <a:latin typeface="Sora Semi Bold" pitchFamily="34" charset="0"/>
                <a:ea typeface="Sora Semi Bold" pitchFamily="34" charset="-122"/>
                <a:cs typeface="Sora Semi Bold" pitchFamily="34" charset="-120"/>
              </a:rPr>
              <a:t>IMPACT: Enabling seamless digital transformation while preserving critical business logic.</a:t>
            </a:r>
            <a:endParaRPr lang="en-US" sz="6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2025-08-08T11:16:38Z</dcterms:created>
  <dcterms:modified xsi:type="dcterms:W3CDTF">2025-08-08T11:16:38Z</dcterms:modified>
</cp:coreProperties>
</file>